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6"/>
    <p:restoredTop sz="94674"/>
  </p:normalViewPr>
  <p:slideViewPr>
    <p:cSldViewPr snapToGrid="0" snapToObjects="1">
      <p:cViewPr>
        <p:scale>
          <a:sx n="114" d="100"/>
          <a:sy n="114" d="100"/>
        </p:scale>
        <p:origin x="14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ICT Programming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1:</a:t>
            </a:r>
            <a:endParaRPr lang="en-US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Introduction to Programming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Compiled languages</a:t>
            </a:r>
            <a:r>
              <a:rPr lang="en-US" dirty="0" smtClean="0"/>
              <a:t>: Translate entire program before the computer runs it</a:t>
            </a:r>
          </a:p>
          <a:p>
            <a:pPr marL="923925" lvl="1" indent="-334963">
              <a:spcBef>
                <a:spcPts val="750"/>
              </a:spcBef>
              <a:buFont typeface="Wingdings" charset="2"/>
              <a:buChar char="ü"/>
            </a:pPr>
            <a:r>
              <a:rPr lang="en-US" sz="2100" dirty="0"/>
              <a:t>Usually faster than </a:t>
            </a:r>
            <a:r>
              <a:rPr lang="en-US" sz="2100" dirty="0" smtClean="0"/>
              <a:t>translated</a:t>
            </a:r>
            <a:br>
              <a:rPr lang="en-US" sz="2100" dirty="0" smtClean="0"/>
            </a:br>
            <a:endParaRPr lang="en-US" dirty="0" smtClean="0"/>
          </a:p>
          <a:p>
            <a:r>
              <a:rPr lang="en-US" b="1" dirty="0" smtClean="0"/>
              <a:t>Translated language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b="1" dirty="0" smtClean="0"/>
              <a:t>Interpreter</a:t>
            </a:r>
            <a:r>
              <a:rPr lang="en-US" dirty="0" smtClean="0"/>
              <a:t>: </a:t>
            </a:r>
            <a:r>
              <a:rPr lang="en-US" dirty="0"/>
              <a:t>translates a number of program instructions, waits for the computer to execute them, and then translates the next series, until the program is fully </a:t>
            </a:r>
            <a:r>
              <a:rPr lang="en-US" dirty="0" smtClean="0"/>
              <a:t>executed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Compiled &amp; Translated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327" y="4080533"/>
            <a:ext cx="3267307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6"/>
            <a:ext cx="7980091" cy="196579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orks </a:t>
            </a:r>
            <a:r>
              <a:rPr lang="en-US" dirty="0"/>
              <a:t>from the top to </a:t>
            </a:r>
            <a:r>
              <a:rPr lang="en-US" dirty="0" smtClean="0"/>
              <a:t>bottom</a:t>
            </a:r>
          </a:p>
          <a:p>
            <a:r>
              <a:rPr lang="en-US" dirty="0" smtClean="0"/>
              <a:t>Designed by </a:t>
            </a:r>
            <a:r>
              <a:rPr lang="en-US" dirty="0"/>
              <a:t>breaking problems into smaller, logical problems to make them easier to execute </a:t>
            </a:r>
            <a:endParaRPr lang="en-US" dirty="0" smtClean="0"/>
          </a:p>
          <a:p>
            <a:r>
              <a:rPr lang="en-US" dirty="0" smtClean="0"/>
              <a:t>Allows </a:t>
            </a:r>
            <a:r>
              <a:rPr lang="en-US" dirty="0"/>
              <a:t>programmers to re-use portions of code and makes it easier to correct errors.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297" y="3715706"/>
            <a:ext cx="3399377" cy="254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4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897" y="1690689"/>
            <a:ext cx="8274205" cy="4951142"/>
          </a:xfrm>
        </p:spPr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4.1.1: Define ”programming,” and discuss its role in computing.</a:t>
            </a:r>
          </a:p>
          <a:p>
            <a:r>
              <a:rPr lang="en-US" sz="2000" dirty="0"/>
              <a:t>4.1.2: Explain the binary representation of data and programs in computers.</a:t>
            </a:r>
          </a:p>
          <a:p>
            <a:r>
              <a:rPr lang="en-US" sz="2000" dirty="0"/>
              <a:t>4.1.3: Distinguish among the three types of programming languages (machine, assembly, high-level), and give examples.</a:t>
            </a:r>
          </a:p>
          <a:p>
            <a:r>
              <a:rPr lang="en-US" sz="2000" dirty="0"/>
              <a:t>4.1.4: Compare and contrast languages that are usually compiled (e.g., C++, Java) and interpreted (e.g., JavaScript, Python).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4.1.5: Describe the structure of a simple program, and explain why sequencing is </a:t>
            </a:r>
            <a:r>
              <a:rPr lang="en-US" sz="2000" dirty="0" smtClean="0"/>
              <a:t>important.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4.1.6: Write a program design document using pseudocode that shows program flow.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8649" y="3044283"/>
            <a:ext cx="297103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47785" y="3447523"/>
            <a:ext cx="32935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10755"/>
          </a:xfrm>
        </p:spPr>
        <p:txBody>
          <a:bodyPr/>
          <a:lstStyle/>
          <a:p>
            <a:r>
              <a:rPr lang="en-US" b="1" dirty="0" smtClean="0"/>
              <a:t>Programs</a:t>
            </a:r>
            <a:r>
              <a:rPr lang="en-US" dirty="0" smtClean="0"/>
              <a:t> consist of instructions that tell the computer what to do</a:t>
            </a:r>
          </a:p>
          <a:p>
            <a:r>
              <a:rPr lang="en-US" b="1" dirty="0" smtClean="0"/>
              <a:t>Programmer</a:t>
            </a:r>
            <a:r>
              <a:rPr lang="en-US" dirty="0" smtClean="0"/>
              <a:t> is a person that writes programs</a:t>
            </a:r>
          </a:p>
          <a:p>
            <a:r>
              <a:rPr lang="en-US" b="1" dirty="0" smtClean="0"/>
              <a:t>Programming</a:t>
            </a:r>
            <a:r>
              <a:rPr lang="en-US" dirty="0" smtClean="0"/>
              <a:t> is the process of writing a computer program</a:t>
            </a:r>
          </a:p>
          <a:p>
            <a:r>
              <a:rPr lang="en-US" b="1" dirty="0" smtClean="0"/>
              <a:t>Programming language </a:t>
            </a:r>
            <a:r>
              <a:rPr lang="en-US" dirty="0"/>
              <a:t>is a set of key words and </a:t>
            </a:r>
            <a:r>
              <a:rPr lang="en-US" b="1" dirty="0"/>
              <a:t>syntax</a:t>
            </a:r>
            <a:r>
              <a:rPr lang="en-US" dirty="0"/>
              <a:t> (rules) for how to organize the instructions.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Programming?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7492" y="3904046"/>
            <a:ext cx="12266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2" y="4008702"/>
            <a:ext cx="7386092" cy="20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2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601" y="1591449"/>
            <a:ext cx="7886700" cy="4351338"/>
          </a:xfrm>
        </p:spPr>
        <p:txBody>
          <a:bodyPr/>
          <a:lstStyle/>
          <a:p>
            <a:r>
              <a:rPr lang="en-US" b="1" dirty="0" smtClean="0"/>
              <a:t>Computer: </a:t>
            </a:r>
            <a:r>
              <a:rPr lang="en-US" dirty="0" smtClean="0"/>
              <a:t>a machine that can perform a task independently</a:t>
            </a:r>
          </a:p>
          <a:p>
            <a:pPr marL="690563" indent="-223838">
              <a:buFont typeface="Wingdings" charset="2"/>
              <a:buChar char="ü"/>
            </a:pPr>
            <a:r>
              <a:rPr lang="en-US" dirty="0" smtClean="0"/>
              <a:t>Needs a program that tells it what to do</a:t>
            </a:r>
          </a:p>
          <a:p>
            <a:endParaRPr lang="en-US" b="1" dirty="0" smtClean="0"/>
          </a:p>
          <a:p>
            <a:r>
              <a:rPr lang="en-US" b="1" dirty="0" smtClean="0"/>
              <a:t>Executing</a:t>
            </a:r>
            <a:r>
              <a:rPr lang="en-US" dirty="0" smtClean="0"/>
              <a:t>: when a computer runs a program and performs the tasks instructed by the program</a:t>
            </a:r>
          </a:p>
          <a:p>
            <a:endParaRPr lang="en-US" b="1" dirty="0" smtClean="0"/>
          </a:p>
          <a:p>
            <a:r>
              <a:rPr lang="en-US" b="1" dirty="0" smtClean="0"/>
              <a:t>Primary functions </a:t>
            </a:r>
            <a:r>
              <a:rPr lang="en-US" dirty="0" smtClean="0"/>
              <a:t>a computer performs: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 smtClean="0"/>
              <a:t>Storing, retrieving, and displaying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Calculates &amp; manipulates data</a:t>
            </a:r>
          </a:p>
          <a:p>
            <a:pPr lvl="1">
              <a:buFont typeface="Wingdings" charset="2"/>
              <a:buChar char="ü"/>
            </a:pPr>
            <a:r>
              <a:rPr lang="en-US" sz="2100" dirty="0" smtClean="0"/>
              <a:t>Adding, multiplying, comparing &amp; moving data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47" y="4013936"/>
            <a:ext cx="2575116" cy="19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46014"/>
          </a:xfrm>
        </p:spPr>
        <p:txBody>
          <a:bodyPr/>
          <a:lstStyle/>
          <a:p>
            <a:r>
              <a:rPr lang="en-US" b="1" dirty="0"/>
              <a:t>Machine </a:t>
            </a:r>
            <a:r>
              <a:rPr lang="en-US" b="1" dirty="0" smtClean="0"/>
              <a:t>language</a:t>
            </a:r>
            <a:r>
              <a:rPr lang="en-US" dirty="0" smtClean="0"/>
              <a:t>: </a:t>
            </a:r>
            <a:r>
              <a:rPr lang="en-US" dirty="0"/>
              <a:t>the elemental language of computers made up of a long sequence of binary digital zeros and ones (bits</a:t>
            </a:r>
            <a:r>
              <a:rPr lang="en-US" dirty="0" smtClean="0"/>
              <a:t>)</a:t>
            </a:r>
          </a:p>
          <a:p>
            <a:pPr marL="690563" indent="-223838">
              <a:buFont typeface="Wingdings" charset="2"/>
              <a:buChar char="ü"/>
            </a:pPr>
            <a:r>
              <a:rPr lang="en-US" i="1" dirty="0" smtClean="0"/>
              <a:t>The only language a computer understands</a:t>
            </a:r>
            <a:endParaRPr lang="en-US" i="1" dirty="0"/>
          </a:p>
          <a:p>
            <a:r>
              <a:rPr lang="en-US" b="1" dirty="0"/>
              <a:t>Transistor</a:t>
            </a:r>
            <a:r>
              <a:rPr lang="en-US" dirty="0"/>
              <a:t>: an electrical switch that is either off (0) or on (1)</a:t>
            </a:r>
          </a:p>
          <a:p>
            <a:r>
              <a:rPr lang="en-US" b="1" dirty="0"/>
              <a:t>Bits</a:t>
            </a:r>
            <a:r>
              <a:rPr lang="en-US" dirty="0"/>
              <a:t>: the on or off switch</a:t>
            </a:r>
          </a:p>
          <a:p>
            <a:r>
              <a:rPr lang="en-US" b="1" dirty="0"/>
              <a:t>Byte</a:t>
            </a:r>
            <a:r>
              <a:rPr lang="en-US" dirty="0"/>
              <a:t>: eight bits </a:t>
            </a:r>
            <a:endParaRPr lang="en-US" dirty="0" smtClean="0"/>
          </a:p>
          <a:p>
            <a:r>
              <a:rPr lang="en-US" b="1" dirty="0" smtClean="0"/>
              <a:t>Base: </a:t>
            </a:r>
            <a:r>
              <a:rPr lang="en-US" dirty="0" smtClean="0"/>
              <a:t>2 (0,1)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Languages: Machine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08" y="4606575"/>
            <a:ext cx="5337274" cy="17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&amp; Machine Language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5258" y="1732429"/>
            <a:ext cx="31173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14981" r="1466" b="30037"/>
          <a:stretch>
            <a:fillRect/>
          </a:stretch>
        </p:blipFill>
        <p:spPr bwMode="auto">
          <a:xfrm>
            <a:off x="535257" y="1732430"/>
            <a:ext cx="8363553" cy="6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8649" y="3534936"/>
            <a:ext cx="118362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5984" r="5186" b="13560"/>
          <a:stretch>
            <a:fillRect/>
          </a:stretch>
        </p:blipFill>
        <p:spPr bwMode="auto">
          <a:xfrm>
            <a:off x="2723548" y="3129502"/>
            <a:ext cx="3696904" cy="23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6036" y="2430966"/>
            <a:ext cx="36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code: “Hello</a:t>
            </a:r>
            <a:r>
              <a:rPr lang="en-US" smtClean="0"/>
              <a:t>, World!”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46036" y="5867369"/>
            <a:ext cx="36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language: “Hello, World!”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1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197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human-like representation of machine language</a:t>
            </a:r>
          </a:p>
          <a:p>
            <a:r>
              <a:rPr lang="en-US" dirty="0" smtClean="0"/>
              <a:t>Uses symbols and recognizable code</a:t>
            </a:r>
          </a:p>
          <a:p>
            <a:r>
              <a:rPr lang="en-US" dirty="0" smtClean="0"/>
              <a:t>Unique to different computers / operating systems</a:t>
            </a:r>
          </a:p>
          <a:p>
            <a:r>
              <a:rPr lang="en-US" dirty="0" smtClean="0"/>
              <a:t>Difficult to write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53990" y="35795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480" r="5661" b="15198"/>
          <a:stretch>
            <a:fillRect/>
          </a:stretch>
        </p:blipFill>
        <p:spPr bwMode="auto">
          <a:xfrm>
            <a:off x="2653990" y="3579541"/>
            <a:ext cx="2540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9627" y="5468394"/>
            <a:ext cx="36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 language: “Hello, World!”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5"/>
            <a:ext cx="8046999" cy="2802131"/>
          </a:xfrm>
        </p:spPr>
        <p:txBody>
          <a:bodyPr/>
          <a:lstStyle/>
          <a:p>
            <a:r>
              <a:rPr lang="en-US" dirty="0" smtClean="0"/>
              <a:t>Programming </a:t>
            </a:r>
            <a:r>
              <a:rPr lang="en-US" dirty="0"/>
              <a:t>languages </a:t>
            </a:r>
            <a:r>
              <a:rPr lang="en-US" dirty="0" smtClean="0"/>
              <a:t>with </a:t>
            </a:r>
            <a:r>
              <a:rPr lang="en-US" dirty="0"/>
              <a:t>unique rules (syntax) and can be written without regard of computer running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Usually use English words and phrases and easily recognizable symbols </a:t>
            </a:r>
          </a:p>
          <a:p>
            <a:r>
              <a:rPr lang="en-US" dirty="0" smtClean="0"/>
              <a:t>Languages people usually write programs in</a:t>
            </a:r>
          </a:p>
          <a:p>
            <a:r>
              <a:rPr lang="en-US" dirty="0" smtClean="0"/>
              <a:t>Python</a:t>
            </a:r>
            <a:r>
              <a:rPr lang="en-US" dirty="0"/>
              <a:t>, C++, Visual Basic, </a:t>
            </a:r>
            <a:r>
              <a:rPr lang="en-US" dirty="0" smtClean="0"/>
              <a:t>Java, Perl, PHP</a:t>
            </a:r>
          </a:p>
          <a:p>
            <a:r>
              <a:rPr lang="en-US" dirty="0" smtClean="0"/>
              <a:t>Must be translated into machine language before they can be run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94" y="4075771"/>
            <a:ext cx="3130307" cy="23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3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18" y="1736977"/>
            <a:ext cx="2726675" cy="464402"/>
          </a:xfrm>
        </p:spPr>
        <p:txBody>
          <a:bodyPr/>
          <a:lstStyle/>
          <a:p>
            <a:r>
              <a:rPr lang="en-US" dirty="0" smtClean="0"/>
              <a:t>“Hello, World!” in Java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688" y="1805451"/>
            <a:ext cx="3087494" cy="458787"/>
          </a:xfrm>
        </p:spPr>
        <p:txBody>
          <a:bodyPr/>
          <a:lstStyle/>
          <a:p>
            <a:r>
              <a:rPr lang="en-US" dirty="0"/>
              <a:t>“Hello, </a:t>
            </a:r>
            <a:r>
              <a:rPr lang="en-US" dirty="0" smtClean="0"/>
              <a:t>World!” </a:t>
            </a:r>
            <a:r>
              <a:rPr lang="en-US" dirty="0"/>
              <a:t>in </a:t>
            </a:r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107" y="31480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b="12836"/>
          <a:stretch>
            <a:fillRect/>
          </a:stretch>
        </p:blipFill>
        <p:spPr bwMode="auto">
          <a:xfrm>
            <a:off x="211873" y="2473808"/>
            <a:ext cx="3963774" cy="20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29150" y="35036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41228"/>
          <a:stretch>
            <a:fillRect/>
          </a:stretch>
        </p:blipFill>
        <p:spPr bwMode="auto">
          <a:xfrm>
            <a:off x="4573191" y="2401507"/>
            <a:ext cx="4487891" cy="5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85" y="4092149"/>
            <a:ext cx="2705100" cy="2235200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096107" y="3363430"/>
            <a:ext cx="3087494" cy="458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“Hello, World!” in Scratch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8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482</Words>
  <Application>Microsoft Macintosh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Wingdings</vt:lpstr>
      <vt:lpstr>Arial</vt:lpstr>
      <vt:lpstr>Office Theme</vt:lpstr>
      <vt:lpstr>ICT Programming Lesson 1:</vt:lpstr>
      <vt:lpstr>Objectives</vt:lpstr>
      <vt:lpstr>What is Programming?</vt:lpstr>
      <vt:lpstr>Computers</vt:lpstr>
      <vt:lpstr>Programming Languages: Machine</vt:lpstr>
      <vt:lpstr>Binary &amp; Machine Language</vt:lpstr>
      <vt:lpstr>Assembly Language</vt:lpstr>
      <vt:lpstr>High Level Language</vt:lpstr>
      <vt:lpstr>High Level Languages</vt:lpstr>
      <vt:lpstr>Compiled &amp; Translated Code</vt:lpstr>
      <vt:lpstr>Structured Programming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Jim Black</cp:lastModifiedBy>
  <cp:revision>183</cp:revision>
  <dcterms:created xsi:type="dcterms:W3CDTF">2015-10-05T10:58:57Z</dcterms:created>
  <dcterms:modified xsi:type="dcterms:W3CDTF">2017-07-14T18:24:06Z</dcterms:modified>
</cp:coreProperties>
</file>